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84" r:id="rId3"/>
    <p:sldId id="257" r:id="rId4"/>
    <p:sldId id="291" r:id="rId5"/>
    <p:sldId id="287" r:id="rId6"/>
    <p:sldId id="289" r:id="rId7"/>
    <p:sldId id="290" r:id="rId8"/>
    <p:sldId id="285" r:id="rId9"/>
    <p:sldId id="292" r:id="rId10"/>
    <p:sldId id="294" r:id="rId11"/>
    <p:sldId id="293" r:id="rId12"/>
    <p:sldId id="295" r:id="rId13"/>
    <p:sldId id="297" r:id="rId14"/>
    <p:sldId id="296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2" r:id="rId27"/>
    <p:sldId id="313" r:id="rId28"/>
    <p:sldId id="314" r:id="rId29"/>
    <p:sldId id="283" r:id="rId30"/>
  </p:sldIdLst>
  <p:sldSz cx="9144000" cy="5143500" type="screen16x9"/>
  <p:notesSz cx="6858000" cy="9144000"/>
  <p:embeddedFontLst>
    <p:embeddedFont>
      <p:font typeface="Kalam" charset="0"/>
      <p:regular r:id="rId32"/>
      <p:bold r:id="rId33"/>
    </p:embeddedFont>
    <p:embeddedFont>
      <p:font typeface="Merriweather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64BB94AB-5C2F-49A0-9A6B-913DB827DD9F}">
  <a:tblStyle styleId="{64BB94AB-5C2F-49A0-9A6B-913DB827DD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96" y="-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../../3d%20modeling/lectures/medicine.mp4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../../2018/Courses/2nd%20term/multimedia/materials/Virtual%20Zoo.mp4" TargetMode="External"/><Relationship Id="rId4" Type="http://schemas.openxmlformats.org/officeDocument/2006/relationships/hyperlink" Target="../../2018/Courses/2nd%20term/multimedia/materials/Tecnologia%207D%20Hologram.mp4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4071934" y="1991825"/>
            <a:ext cx="446236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defRPr/>
            </a:pPr>
            <a:r>
              <a:rPr lang="en-US" dirty="0" smtClean="0"/>
              <a:t>Lecture 1</a:t>
            </a:r>
            <a:r>
              <a:rPr lang="ar-EG" dirty="0" smtClean="0"/>
              <a:t/>
            </a:r>
            <a:br>
              <a:rPr lang="ar-EG" dirty="0" smtClean="0"/>
            </a:br>
            <a:r>
              <a:rPr lang="en-US" dirty="0" smtClean="0"/>
              <a:t>3D Modeling and Animation</a:t>
            </a:r>
            <a:br>
              <a:rPr lang="en-US" dirty="0" smtClean="0"/>
            </a:b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Assoc.Prof.Dr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Hossam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Mahmoud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Moftah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Associate professor – Faculty of computers and artificial intelligence–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Beni-Suef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University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i="1" dirty="0" smtClean="0"/>
              <a:t>Entertainment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333125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Entertainment includes : </a:t>
            </a:r>
          </a:p>
          <a:p>
            <a:pPr lvl="1"/>
            <a:r>
              <a:rPr lang="en-US" sz="1200" dirty="0" smtClean="0"/>
              <a:t>film, </a:t>
            </a:r>
          </a:p>
          <a:p>
            <a:pPr lvl="1"/>
            <a:r>
              <a:rPr lang="en-US" sz="1200" dirty="0" smtClean="0"/>
              <a:t>television, </a:t>
            </a:r>
          </a:p>
          <a:p>
            <a:pPr lvl="1"/>
            <a:r>
              <a:rPr lang="en-US" sz="1200" dirty="0" smtClean="0"/>
              <a:t>video games, </a:t>
            </a:r>
          </a:p>
          <a:p>
            <a:pPr lvl="1"/>
            <a:r>
              <a:rPr lang="en-US" sz="1200" dirty="0" smtClean="0"/>
              <a:t>and advertising—each of which has subfields within it.</a:t>
            </a:r>
          </a:p>
          <a:p>
            <a:endParaRPr lang="en-US" sz="1200" b="1" dirty="0" smtClean="0"/>
          </a:p>
          <a:p>
            <a:pPr lvl="1"/>
            <a:endParaRPr lang="en-US" sz="1200" dirty="0" smtClean="0"/>
          </a:p>
          <a:p>
            <a:pPr lvl="1"/>
            <a:endParaRPr lang="en-US" sz="1200" b="1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Film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Film:  Two primary types of films are created in the 3D animation realm:</a:t>
            </a:r>
          </a:p>
          <a:p>
            <a:pPr lvl="1"/>
            <a:r>
              <a:rPr lang="en-US" sz="1200" dirty="0" smtClean="0"/>
              <a:t>Fully animated Films </a:t>
            </a:r>
          </a:p>
          <a:p>
            <a:pPr lvl="2"/>
            <a:r>
              <a:rPr lang="en-US" sz="1200" dirty="0" smtClean="0"/>
              <a:t>In fully animated films, all the visual elements onscreen are created in 3D animation software and rendered. Examples include Toy Story, Monsters vs. Aliens, and Shrek.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2357436"/>
            <a:ext cx="4786346" cy="249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579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Film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Film:  Two primary types of films are created in the 3D animation realm:</a:t>
            </a:r>
          </a:p>
          <a:p>
            <a:pPr lvl="1"/>
            <a:r>
              <a:rPr lang="en-US" sz="1200" dirty="0" smtClean="0"/>
              <a:t>Visual effects films</a:t>
            </a:r>
          </a:p>
          <a:p>
            <a:pPr lvl="2"/>
            <a:r>
              <a:rPr lang="en-US" sz="1200" dirty="0" smtClean="0"/>
              <a:t>Visual effects films are typically shot with real actors, but the backgrounds or other effects are computer generated.</a:t>
            </a:r>
          </a:p>
          <a:p>
            <a:pPr lvl="1"/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428874"/>
            <a:ext cx="4857784" cy="197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Fully animated Films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The film industry is one of the largest industries using 3D animation. </a:t>
            </a:r>
          </a:p>
          <a:p>
            <a:endParaRPr lang="ar-EG" sz="1200" dirty="0" smtClean="0"/>
          </a:p>
          <a:p>
            <a:r>
              <a:rPr lang="en-US" sz="1200" dirty="0" smtClean="0"/>
              <a:t>These films typically take about </a:t>
            </a:r>
            <a:r>
              <a:rPr lang="en-US" sz="1200" i="1" dirty="0" smtClean="0">
                <a:solidFill>
                  <a:srgbClr val="0070C0"/>
                </a:solidFill>
              </a:rPr>
              <a:t>six months to four yea</a:t>
            </a:r>
            <a:r>
              <a:rPr lang="en-US" sz="1200" b="1" dirty="0" smtClean="0">
                <a:solidFill>
                  <a:schemeClr val="accent1">
                    <a:lumMod val="50000"/>
                  </a:schemeClr>
                </a:solidFill>
              </a:rPr>
              <a:t>rs </a:t>
            </a:r>
            <a:r>
              <a:rPr lang="en-US" sz="1200" dirty="0" smtClean="0"/>
              <a:t>to complete, depending on the scale of the project. </a:t>
            </a:r>
          </a:p>
          <a:p>
            <a:endParaRPr lang="en-US" sz="1200" dirty="0" smtClean="0"/>
          </a:p>
          <a:p>
            <a:r>
              <a:rPr lang="en-US" sz="1200" dirty="0" smtClean="0"/>
              <a:t>The production crew can range from </a:t>
            </a:r>
            <a:r>
              <a:rPr lang="en-US" sz="1200" i="1" dirty="0" smtClean="0">
                <a:solidFill>
                  <a:srgbClr val="0070C0"/>
                </a:solidFill>
              </a:rPr>
              <a:t>3 people to 300</a:t>
            </a:r>
            <a:r>
              <a:rPr lang="en-US" sz="1200" dirty="0" smtClean="0"/>
              <a:t>, again depending on the scale of the overall film.</a:t>
            </a:r>
          </a:p>
          <a:p>
            <a:endParaRPr lang="en-US" sz="1200" dirty="0" smtClean="0"/>
          </a:p>
          <a:p>
            <a:r>
              <a:rPr lang="en-US" sz="1200" dirty="0" smtClean="0"/>
              <a:t>Fully animated full-length films can take </a:t>
            </a:r>
            <a:r>
              <a:rPr lang="en-US" sz="1200" i="1" dirty="0" smtClean="0">
                <a:solidFill>
                  <a:srgbClr val="0070C0"/>
                </a:solidFill>
              </a:rPr>
              <a:t>two to four years to </a:t>
            </a:r>
            <a:r>
              <a:rPr lang="en-US" sz="1200" dirty="0" smtClean="0"/>
              <a:t>create and have a very large crew of hundreds of employees.</a:t>
            </a:r>
          </a:p>
          <a:p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One studio usually completes the whole film internally.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Short films (</a:t>
            </a:r>
            <a:r>
              <a:rPr lang="en-US" sz="1200" i="1" dirty="0" smtClean="0">
                <a:solidFill>
                  <a:srgbClr val="0070C0"/>
                </a:solidFill>
              </a:rPr>
              <a:t>those shorter than 40 minutes</a:t>
            </a:r>
            <a:r>
              <a:rPr lang="en-US" sz="1200" dirty="0" smtClean="0"/>
              <a:t>) often are created by individuals or small studios.</a:t>
            </a:r>
          </a:p>
          <a:p>
            <a:endParaRPr lang="en-US" sz="1200" dirty="0" smtClean="0"/>
          </a:p>
          <a:p>
            <a:r>
              <a:rPr lang="en-US" sz="1200" dirty="0" smtClean="0"/>
              <a:t>These films can be completed </a:t>
            </a:r>
            <a:r>
              <a:rPr lang="en-US" sz="1200" i="1" dirty="0" smtClean="0">
                <a:solidFill>
                  <a:srgbClr val="0070C0"/>
                </a:solidFill>
              </a:rPr>
              <a:t>in a few months </a:t>
            </a:r>
            <a:r>
              <a:rPr lang="en-US" sz="1200" dirty="0" smtClean="0"/>
              <a:t>with a large crew or may take years depending on the artists’ work schedules.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Fully animated Films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Visual effects films are different from fully animated feature films in that they are shot by a regular movie crew.</a:t>
            </a:r>
          </a:p>
          <a:p>
            <a:endParaRPr lang="en-US" sz="1200" dirty="0" smtClean="0"/>
          </a:p>
          <a:p>
            <a:r>
              <a:rPr lang="en-US" sz="1200" dirty="0" smtClean="0"/>
              <a:t>A visual effects supervisor helps with camera work and with collecting any other data needed for the addition of the visual effects.</a:t>
            </a:r>
          </a:p>
          <a:p>
            <a:endParaRPr lang="en-US" sz="1200" dirty="0" smtClean="0"/>
          </a:p>
          <a:p>
            <a:r>
              <a:rPr lang="en-US" sz="1200" dirty="0" smtClean="0"/>
              <a:t>Then the completed shots </a:t>
            </a:r>
            <a:r>
              <a:rPr lang="en-US" sz="1200" i="1" dirty="0" smtClean="0">
                <a:solidFill>
                  <a:srgbClr val="0070C0"/>
                </a:solidFill>
              </a:rPr>
              <a:t>are sent to visual effects studios to complete parts </a:t>
            </a:r>
            <a:r>
              <a:rPr lang="en-US" sz="1200" dirty="0" smtClean="0"/>
              <a:t>or the whole sequence of effects as needed.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Visual effects films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Creating a single 3D animated television show is quite expensive and time-consuming.</a:t>
            </a:r>
          </a:p>
          <a:p>
            <a:endParaRPr lang="en-US" sz="1200" dirty="0" smtClean="0"/>
          </a:p>
          <a:p>
            <a:r>
              <a:rPr lang="en-US" sz="1200" dirty="0" smtClean="0"/>
              <a:t>Still, several of today’s shows are being created with 3D software, including </a:t>
            </a:r>
            <a:r>
              <a:rPr lang="en-US" sz="1200" i="1" dirty="0" smtClean="0"/>
              <a:t>South Park, Mickey Mouse Clubhouse, and Star Wars: The Clone Wars.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A more common usage of 3D animation in television is </a:t>
            </a:r>
            <a:r>
              <a:rPr lang="en-US" sz="1200" i="1" dirty="0" smtClean="0">
                <a:solidFill>
                  <a:srgbClr val="0070C0"/>
                </a:solidFill>
              </a:rPr>
              <a:t>the addition of 3D visualizations to regular shows on networks such as the Discovery Health Channel, History Channel, and Science Channel.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Television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There are two primary fields in the video game industry:</a:t>
            </a:r>
          </a:p>
          <a:p>
            <a:pPr lvl="1"/>
            <a:r>
              <a:rPr lang="en-US" sz="1200" dirty="0" smtClean="0"/>
              <a:t>3D animation</a:t>
            </a:r>
          </a:p>
          <a:p>
            <a:pPr lvl="1"/>
            <a:r>
              <a:rPr lang="en-US" sz="1200" dirty="0" smtClean="0"/>
              <a:t>game </a:t>
            </a:r>
            <a:r>
              <a:rPr lang="en-US" sz="1200" dirty="0" err="1" smtClean="0"/>
              <a:t>cinematics</a:t>
            </a:r>
            <a:endParaRPr lang="en-US" sz="1200" dirty="0" smtClean="0"/>
          </a:p>
          <a:p>
            <a:pPr lvl="1"/>
            <a:endParaRPr lang="en-US" sz="1200" i="1" dirty="0" smtClean="0">
              <a:solidFill>
                <a:srgbClr val="0070C0"/>
              </a:solidFill>
            </a:endParaRPr>
          </a:p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dirty="0" smtClean="0"/>
              <a:t>Video games created for smart phones and tablets typically take a few months to develop.</a:t>
            </a:r>
          </a:p>
          <a:p>
            <a:pPr marL="457200" lvl="1">
              <a:spcBef>
                <a:spcPts val="0"/>
              </a:spcBef>
              <a:buFont typeface="Merriweather"/>
              <a:buChar char="⪢"/>
            </a:pPr>
            <a:endParaRPr lang="en-US" sz="1200" dirty="0" smtClean="0"/>
          </a:p>
          <a:p>
            <a:pPr marL="457200" lvl="1">
              <a:spcBef>
                <a:spcPts val="0"/>
              </a:spcBef>
              <a:buFont typeface="Merriweather"/>
              <a:buChar char="⪢"/>
            </a:pPr>
            <a:r>
              <a:rPr lang="en-US" sz="1200" dirty="0" smtClean="0"/>
              <a:t> A large triple-A title such as Gears of War or </a:t>
            </a:r>
            <a:r>
              <a:rPr lang="en-US" sz="1200" dirty="0" err="1" smtClean="0"/>
              <a:t>Crysis</a:t>
            </a:r>
            <a:r>
              <a:rPr lang="en-US" sz="1200" dirty="0" smtClean="0"/>
              <a:t> might take 2 to 4 years to create.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Video games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The advertising industry is all about very short animations. </a:t>
            </a:r>
          </a:p>
          <a:p>
            <a:endParaRPr lang="en-US" sz="1200" dirty="0" smtClean="0"/>
          </a:p>
          <a:p>
            <a:r>
              <a:rPr lang="en-US" sz="1200" dirty="0" smtClean="0"/>
              <a:t>Typically, only 10 seconds to 4 or 5 minutes is needed to show or describe a product or service. </a:t>
            </a:r>
          </a:p>
          <a:p>
            <a:endParaRPr lang="en-US" sz="1200" dirty="0" smtClean="0"/>
          </a:p>
          <a:p>
            <a:r>
              <a:rPr lang="en-US" sz="1200" dirty="0" smtClean="0"/>
              <a:t>These short animations must be able to provide a great deal of information in this brief time span.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Advertising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The scientific industries utilizing 3D animation include :</a:t>
            </a:r>
          </a:p>
          <a:p>
            <a:pPr lvl="1"/>
            <a:r>
              <a:rPr lang="en-US" sz="1200" dirty="0" smtClean="0"/>
              <a:t>medicine, </a:t>
            </a:r>
          </a:p>
          <a:p>
            <a:pPr lvl="1"/>
            <a:r>
              <a:rPr lang="en-US" sz="1200" dirty="0" smtClean="0"/>
              <a:t>law, </a:t>
            </a:r>
          </a:p>
          <a:p>
            <a:pPr lvl="1"/>
            <a:r>
              <a:rPr lang="en-US" sz="1200" dirty="0" smtClean="0"/>
              <a:t>architecture, </a:t>
            </a:r>
          </a:p>
          <a:p>
            <a:pPr lvl="1"/>
            <a:r>
              <a:rPr lang="en-US" sz="1200" dirty="0" smtClean="0"/>
              <a:t>and product visualization.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Scientific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4143372" y="1071552"/>
            <a:ext cx="478634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600" b="1" dirty="0" smtClean="0"/>
              <a:t>Chapter 1</a:t>
            </a:r>
            <a:br>
              <a:rPr lang="en-US" sz="3600" b="1" dirty="0" smtClean="0"/>
            </a:br>
            <a:r>
              <a:rPr lang="en-US" sz="3600" b="1" dirty="0" smtClean="0"/>
              <a:t>3D Animation Overview</a:t>
            </a:r>
            <a:endParaRPr lang="en-US" sz="3600" b="1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4308200" y="2214560"/>
            <a:ext cx="4621518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81000">
              <a:buClr>
                <a:schemeClr val="accent4"/>
              </a:buClr>
              <a:buSzPts val="2400"/>
              <a:buFont typeface="Merriweather"/>
              <a:buChar char="⪢"/>
            </a:pPr>
            <a:r>
              <a:rPr lang="en-US" i="1" dirty="0" smtClean="0"/>
              <a:t>Defining 3D modeling and animation</a:t>
            </a:r>
          </a:p>
          <a:p>
            <a:pPr indent="-381000">
              <a:buClr>
                <a:schemeClr val="accent4"/>
              </a:buClr>
              <a:buSzPts val="2400"/>
              <a:buFont typeface="Merriweather"/>
              <a:buChar char="⪢"/>
            </a:pPr>
            <a:r>
              <a:rPr lang="en-US" i="1" dirty="0" smtClean="0"/>
              <a:t>3D animation industries</a:t>
            </a:r>
          </a:p>
          <a:p>
            <a:pPr lvl="0" indent="-381000">
              <a:buClr>
                <a:schemeClr val="accent4"/>
              </a:buClr>
              <a:buSzPts val="2400"/>
              <a:buFont typeface="Merriweather"/>
              <a:buChar char="⪢"/>
            </a:pPr>
            <a:r>
              <a:rPr lang="en-US" i="1" dirty="0" smtClean="0"/>
              <a:t>The history of 3D animation</a:t>
            </a:r>
          </a:p>
          <a:p>
            <a:pPr indent="-381000">
              <a:buClr>
                <a:schemeClr val="accent4"/>
              </a:buClr>
              <a:buSzPts val="2400"/>
              <a:buFont typeface="Merriweather"/>
              <a:buChar char="⪢"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Kalam"/>
                <a:ea typeface="Kalam"/>
                <a:cs typeface="Kalam"/>
                <a:sym typeface="Kalam"/>
              </a:rPr>
              <a:t>2D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Kalam"/>
                <a:ea typeface="Kalam"/>
                <a:cs typeface="Kalam"/>
                <a:sym typeface="Kalam"/>
              </a:rPr>
              <a:t>Animation vs. 3D Animation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The medical industry uses 3D animation in many ways, from creating a visualization of a specific medical event to depicting a biological reaction.</a:t>
            </a:r>
          </a:p>
          <a:p>
            <a:endParaRPr lang="en-US" sz="1200" dirty="0" smtClean="0"/>
          </a:p>
          <a:p>
            <a:r>
              <a:rPr lang="en-US" sz="1200" dirty="0" smtClean="0"/>
              <a:t>For example, you can demonstrate what happens </a:t>
            </a:r>
            <a:r>
              <a:rPr lang="en-US" sz="1200" i="1" dirty="0" smtClean="0">
                <a:solidFill>
                  <a:srgbClr val="0070C0"/>
                </a:solidFill>
              </a:rPr>
              <a:t>when plaque will build up in your arteries and will block blood flow to the heart, causing a heart attack.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Medicine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6105" y="3085557"/>
            <a:ext cx="3267895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5695" y="2299721"/>
            <a:ext cx="2493627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918" y="2285998"/>
            <a:ext cx="1647825" cy="251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72396" y="4643452"/>
            <a:ext cx="1378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 action="ppaction://hlinkfile"/>
              </a:rPr>
              <a:t>video medicine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 smtClean="0"/>
              <a:t>Law animation falls into two fields: </a:t>
            </a:r>
          </a:p>
          <a:p>
            <a:pPr lvl="1"/>
            <a:r>
              <a:rPr lang="en-US" sz="1200" dirty="0" smtClean="0"/>
              <a:t>Forensics</a:t>
            </a:r>
          </a:p>
          <a:p>
            <a:pPr lvl="1"/>
            <a:r>
              <a:rPr lang="en-US" sz="1200" dirty="0" smtClean="0"/>
              <a:t>Accident reconstruction  And simulation.</a:t>
            </a:r>
            <a:endParaRPr lang="en-US" sz="1200" i="1" dirty="0" smtClean="0">
              <a:solidFill>
                <a:srgbClr val="0070C0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law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2071684"/>
            <a:ext cx="3590933" cy="279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Architects have been using computer-aided design (CAD) software since the 1980s to help them create better and more stable designs.</a:t>
            </a:r>
          </a:p>
          <a:p>
            <a:endParaRPr lang="en-US" sz="1200" dirty="0" smtClean="0"/>
          </a:p>
          <a:p>
            <a:r>
              <a:rPr lang="en-US" sz="1200" dirty="0" smtClean="0"/>
              <a:t>Today architects use 3D software in conjunction with CAD programs not only to create models.</a:t>
            </a:r>
          </a:p>
          <a:p>
            <a:endParaRPr lang="en-US" sz="1200" i="1" dirty="0" smtClean="0">
              <a:solidFill>
                <a:srgbClr val="0070C0"/>
              </a:solidFill>
            </a:endParaRPr>
          </a:p>
          <a:p>
            <a:r>
              <a:rPr lang="en-US" sz="1200" dirty="0" smtClean="0"/>
              <a:t>Software such as Autodesk AutoCAD and Autodesk  </a:t>
            </a:r>
            <a:r>
              <a:rPr lang="en-US" sz="1200" dirty="0" err="1" smtClean="0"/>
              <a:t>Revit</a:t>
            </a:r>
            <a:r>
              <a:rPr lang="en-US" sz="1200" dirty="0" smtClean="0"/>
              <a:t> enable architects to test the stability of designs under certain conditions.</a:t>
            </a:r>
            <a:endParaRPr lang="en-US" sz="1200" i="1" dirty="0" smtClean="0">
              <a:solidFill>
                <a:srgbClr val="0070C0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Architecture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3000378"/>
            <a:ext cx="56007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smtClean="0"/>
              <a:t>This is similar to architectural rendering in that products can be designed and tested in 3D software and then rendered to show investors.</a:t>
            </a:r>
          </a:p>
          <a:p>
            <a:endParaRPr lang="en-US" sz="1200" i="1" dirty="0" smtClean="0">
              <a:solidFill>
                <a:srgbClr val="0070C0"/>
              </a:solidFill>
            </a:endParaRPr>
          </a:p>
          <a:p>
            <a:r>
              <a:rPr lang="en-US" sz="1200" dirty="0" smtClean="0"/>
              <a:t>After the design is drawn up, a 3D artist will create a 3D model of the product in 3D design software to test its construction.</a:t>
            </a:r>
          </a:p>
          <a:p>
            <a:endParaRPr lang="en-US" sz="1200" i="1" dirty="0" smtClean="0">
              <a:solidFill>
                <a:srgbClr val="0070C0"/>
              </a:solidFill>
            </a:endParaRPr>
          </a:p>
          <a:p>
            <a:r>
              <a:rPr lang="en-US" sz="1200" dirty="0" smtClean="0"/>
              <a:t>Then a visualization animation will be created to show how the product will work and how it is assembled if needed.</a:t>
            </a:r>
            <a:endParaRPr lang="en-US" sz="1200" i="1" dirty="0" smtClean="0">
              <a:solidFill>
                <a:srgbClr val="0070C0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Product Visualization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2928940"/>
            <a:ext cx="2500330" cy="173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3000378"/>
            <a:ext cx="27241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2857502"/>
            <a:ext cx="245050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928676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i="1" dirty="0" smtClean="0"/>
              <a:t>Augmented reality might be considered by some as an advertising form of </a:t>
            </a:r>
            <a:r>
              <a:rPr lang="en-US" sz="1200" dirty="0" smtClean="0"/>
              <a:t>3D animation, but because it is so new, it is premature to lump it into a certain field.</a:t>
            </a:r>
          </a:p>
          <a:p>
            <a:endParaRPr lang="en-US" sz="1200" i="1" dirty="0" smtClean="0">
              <a:solidFill>
                <a:srgbClr val="0070C0"/>
              </a:solidFill>
            </a:endParaRPr>
          </a:p>
          <a:p>
            <a:r>
              <a:rPr lang="en-US" sz="1200" dirty="0" smtClean="0"/>
              <a:t>In augmented reality, a user looks at the real world and sees 3D elements added to it.</a:t>
            </a:r>
            <a:endParaRPr lang="en-US" sz="1200" i="1" dirty="0" smtClean="0">
              <a:solidFill>
                <a:srgbClr val="0070C0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i="1" dirty="0" smtClean="0"/>
              <a:t>Other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214560"/>
            <a:ext cx="4214842" cy="264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86578" y="3500444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video augmented reality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86578" y="3857634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 action="ppaction://hlinkfile"/>
              </a:rPr>
              <a:t>video augmented reality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sz="2800" b="1" dirty="0" smtClean="0"/>
              <a:t>The History of 3D Animation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371764" y="728682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1971-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371764" y="1243032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1973-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371764" y="178119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1977-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371764" y="229554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1981-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371764" y="280989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1982-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2371764" y="332424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1982-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371764" y="383859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1984-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371764" y="4329132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1985-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2371764" y="486729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1986-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3071802" y="731044"/>
            <a:ext cx="3657600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</a:t>
            </a:r>
            <a:r>
              <a:rPr lang="en-US" sz="1200" baseline="33000" dirty="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 2D key frame animation software short movie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3071802" y="1245394"/>
            <a:ext cx="3657600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</a:t>
            </a:r>
            <a:r>
              <a:rPr lang="en-US" sz="1200" baseline="33000" dirty="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 2D raster graphics to represent point-of-view</a:t>
            </a: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3071802" y="2297906"/>
            <a:ext cx="3657600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 smtClean="0">
                <a:latin typeface="Merriweather" charset="0"/>
              </a:rPr>
              <a:t>First Computer-generated imagery (CGI)</a:t>
            </a:r>
            <a:r>
              <a:rPr lang="en-US" sz="1200" dirty="0" smtClean="0">
                <a:solidFill>
                  <a:srgbClr val="000000"/>
                </a:solidFill>
                <a:latin typeface="Merriweather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human character, Cindy. 1st to use modern shading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071802" y="2812256"/>
            <a:ext cx="3657600" cy="2738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i="1" dirty="0">
                <a:solidFill>
                  <a:srgbClr val="000000"/>
                </a:solidFill>
                <a:latin typeface="Merriweather" charset="0"/>
                <a:cs typeface="Arial" charset="0"/>
              </a:rPr>
              <a:t>First film to use Particle Effects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3071802" y="3326606"/>
            <a:ext cx="3657600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15 min of full CGI animation, light cycle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3071802" y="3840956"/>
            <a:ext cx="3657600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Uses CGI for all space ship shots,  replaces traditional models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3071802" y="4331494"/>
            <a:ext cx="3657600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Lucas film creates 1</a:t>
            </a:r>
            <a:r>
              <a:rPr lang="en-US" sz="1200" baseline="3300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>
                <a:solidFill>
                  <a:srgbClr val="000000"/>
                </a:solidFill>
                <a:latin typeface="Merriweather" charset="0"/>
              </a:rPr>
              <a:t> photo-realistic character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3071802" y="4869656"/>
            <a:ext cx="3657600" cy="2738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</a:t>
            </a:r>
            <a:r>
              <a:rPr lang="en-US" sz="1200" baseline="3300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>
                <a:solidFill>
                  <a:srgbClr val="000000"/>
                </a:solidFill>
                <a:latin typeface="Merriweather" charset="0"/>
              </a:rPr>
              <a:t> realistic CGI animal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3071802" y="1759744"/>
            <a:ext cx="3657600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First use of an animated 3D wire-frame </a:t>
            </a:r>
            <a:r>
              <a:rPr lang="en-US" sz="1200" dirty="0" smtClean="0">
                <a:solidFill>
                  <a:srgbClr val="000000"/>
                </a:solidFill>
                <a:latin typeface="Merriweather" charset="0"/>
              </a:rPr>
              <a:t>graphic</a:t>
            </a:r>
            <a:endParaRPr lang="en-US" sz="1200" dirty="0">
              <a:solidFill>
                <a:srgbClr val="000000"/>
              </a:solidFill>
              <a:latin typeface="Merriweather" charset="0"/>
            </a:endParaRPr>
          </a:p>
        </p:txBody>
      </p:sp>
    </p:spTree>
  </p:cSld>
  <p:clrMapOvr>
    <a:masterClrMapping/>
  </p:clrMapOvr>
  <p:transition advClick="0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142858"/>
            <a:ext cx="583260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sz="2800" b="1" dirty="0" smtClean="0"/>
              <a:t>The History of 3D Animation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228840" y="56675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1988-</a:t>
            </a:r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2228840" y="108110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1989-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2228840" y="1619266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1990-</a:t>
            </a: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2228840" y="2133616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1993-</a:t>
            </a:r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2228840" y="2647966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1995-</a:t>
            </a: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2228840" y="3162316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2001-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228840" y="3676666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2001-</a:t>
            </a: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2228840" y="416720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2004-</a:t>
            </a:r>
          </a:p>
        </p:txBody>
      </p:sp>
      <p:sp>
        <p:nvSpPr>
          <p:cNvPr id="46" name="Text Box 11"/>
          <p:cNvSpPr txBox="1">
            <a:spLocks noChangeArrowheads="1"/>
          </p:cNvSpPr>
          <p:nvPr/>
        </p:nvSpPr>
        <p:spPr bwMode="auto">
          <a:xfrm>
            <a:off x="2928926" y="571486"/>
            <a:ext cx="3429024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</a:t>
            </a:r>
            <a:r>
              <a:rPr lang="en-US" sz="1200" baseline="33000" dirty="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 photo realistic use of morphing effect in a feature film</a:t>
            </a:r>
          </a:p>
        </p:txBody>
      </p:sp>
      <p:sp>
        <p:nvSpPr>
          <p:cNvPr id="48" name="Text Box 13"/>
          <p:cNvSpPr txBox="1">
            <a:spLocks noChangeArrowheads="1"/>
          </p:cNvSpPr>
          <p:nvPr/>
        </p:nvSpPr>
        <p:spPr bwMode="auto">
          <a:xfrm>
            <a:off x="2928926" y="1085835"/>
            <a:ext cx="3429024" cy="2738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</a:t>
            </a:r>
            <a:r>
              <a:rPr lang="en-US" sz="1200" baseline="33000" dirty="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 digital water effect</a:t>
            </a:r>
          </a:p>
        </p:txBody>
      </p:sp>
      <p:sp>
        <p:nvSpPr>
          <p:cNvPr id="51" name="Text Box 16"/>
          <p:cNvSpPr txBox="1">
            <a:spLocks noChangeArrowheads="1"/>
          </p:cNvSpPr>
          <p:nvPr/>
        </p:nvSpPr>
        <p:spPr bwMode="auto">
          <a:xfrm>
            <a:off x="2928926" y="2138348"/>
            <a:ext cx="3429024" cy="2738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First photo realistic creatures</a:t>
            </a:r>
          </a:p>
        </p:txBody>
      </p:sp>
      <p:sp>
        <p:nvSpPr>
          <p:cNvPr id="53" name="Text Box 18"/>
          <p:cNvSpPr txBox="1">
            <a:spLocks noChangeArrowheads="1"/>
          </p:cNvSpPr>
          <p:nvPr/>
        </p:nvSpPr>
        <p:spPr bwMode="auto">
          <a:xfrm>
            <a:off x="2928926" y="2652698"/>
            <a:ext cx="3429024" cy="2738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i="1" dirty="0">
                <a:solidFill>
                  <a:srgbClr val="000000"/>
                </a:solidFill>
                <a:latin typeface="Merriweather" charset="0"/>
                <a:cs typeface="Arial" charset="0"/>
              </a:rPr>
              <a:t>First CGI feature length film</a:t>
            </a:r>
          </a:p>
        </p:txBody>
      </p:sp>
      <p:sp>
        <p:nvSpPr>
          <p:cNvPr id="55" name="Text Box 20"/>
          <p:cNvSpPr txBox="1">
            <a:spLocks noChangeArrowheads="1"/>
          </p:cNvSpPr>
          <p:nvPr/>
        </p:nvSpPr>
        <p:spPr bwMode="auto">
          <a:xfrm>
            <a:off x="2928926" y="3167048"/>
            <a:ext cx="3429024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</a:t>
            </a:r>
            <a:r>
              <a:rPr lang="en-US" sz="1200" baseline="33000" dirty="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 film to use “off the shelf” software</a:t>
            </a:r>
          </a:p>
        </p:txBody>
      </p:sp>
      <p:sp>
        <p:nvSpPr>
          <p:cNvPr id="57" name="Text Box 22"/>
          <p:cNvSpPr txBox="1">
            <a:spLocks noChangeArrowheads="1"/>
          </p:cNvSpPr>
          <p:nvPr/>
        </p:nvSpPr>
        <p:spPr bwMode="auto">
          <a:xfrm>
            <a:off x="2928926" y="3681398"/>
            <a:ext cx="3429024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</a:t>
            </a:r>
            <a:r>
              <a:rPr lang="en-US" sz="1200" baseline="33000" dirty="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 use of AI (artificial Intelligence) for actors</a:t>
            </a:r>
          </a:p>
        </p:txBody>
      </p:sp>
      <p:sp>
        <p:nvSpPr>
          <p:cNvPr id="60" name="Text Box 24"/>
          <p:cNvSpPr txBox="1">
            <a:spLocks noChangeArrowheads="1"/>
          </p:cNvSpPr>
          <p:nvPr/>
        </p:nvSpPr>
        <p:spPr bwMode="auto">
          <a:xfrm>
            <a:off x="2928926" y="4171936"/>
            <a:ext cx="3429024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</a:t>
            </a:r>
            <a:r>
              <a:rPr lang="en-US" sz="1200" baseline="33000" dirty="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 film to use motion capture for all actors</a:t>
            </a:r>
          </a:p>
        </p:txBody>
      </p:sp>
      <p:sp>
        <p:nvSpPr>
          <p:cNvPr id="61" name="Text Box 25"/>
          <p:cNvSpPr txBox="1">
            <a:spLocks noChangeArrowheads="1"/>
          </p:cNvSpPr>
          <p:nvPr/>
        </p:nvSpPr>
        <p:spPr bwMode="auto">
          <a:xfrm>
            <a:off x="2928926" y="1600186"/>
            <a:ext cx="3429024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Use of motion capture for CGI characters</a:t>
            </a:r>
          </a:p>
        </p:txBody>
      </p:sp>
      <p:sp>
        <p:nvSpPr>
          <p:cNvPr id="62" name="Text Box 26"/>
          <p:cNvSpPr txBox="1">
            <a:spLocks noChangeArrowheads="1"/>
          </p:cNvSpPr>
          <p:nvPr/>
        </p:nvSpPr>
        <p:spPr bwMode="auto">
          <a:xfrm>
            <a:off x="2228840" y="4681554"/>
            <a:ext cx="914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latin typeface="Merriweather" charset="0"/>
              </a:rPr>
              <a:t>2009-</a:t>
            </a:r>
          </a:p>
        </p:txBody>
      </p:sp>
      <p:sp>
        <p:nvSpPr>
          <p:cNvPr id="64" name="Text Box 28"/>
          <p:cNvSpPr txBox="1">
            <a:spLocks noChangeArrowheads="1"/>
          </p:cNvSpPr>
          <p:nvPr/>
        </p:nvSpPr>
        <p:spPr bwMode="auto">
          <a:xfrm>
            <a:off x="2928926" y="4686286"/>
            <a:ext cx="3429024" cy="4798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1</a:t>
            </a:r>
            <a:r>
              <a:rPr lang="en-US" sz="1200" baseline="33000" dirty="0">
                <a:solidFill>
                  <a:srgbClr val="000000"/>
                </a:solidFill>
                <a:latin typeface="Merriweather" charset="0"/>
              </a:rPr>
              <a:t>st</a:t>
            </a:r>
            <a:r>
              <a:rPr lang="en-US" sz="1200" dirty="0">
                <a:solidFill>
                  <a:srgbClr val="000000"/>
                </a:solidFill>
                <a:latin typeface="Merriweather" charset="0"/>
              </a:rPr>
              <a:t> film to use photo realistic characters in a fully CG 3D world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071670" y="142858"/>
            <a:ext cx="678661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sz="2800" b="1" smtClean="0">
                <a:solidFill>
                  <a:schemeClr val="bg1">
                    <a:lumMod val="50000"/>
                  </a:schemeClr>
                </a:solidFill>
              </a:rPr>
              <a:t>2D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Animation vs. 3D Animation: definition </a:t>
            </a:r>
          </a:p>
        </p:txBody>
      </p:sp>
      <p:sp>
        <p:nvSpPr>
          <p:cNvPr id="28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US" sz="1200" b="1" dirty="0" smtClean="0"/>
              <a:t>2D Animation: </a:t>
            </a:r>
            <a:r>
              <a:rPr lang="en-US" sz="1200" dirty="0" smtClean="0"/>
              <a:t>A figures are created or edited on the computer using 2D bitmap graphics or created and edited using 2D vector graphics.</a:t>
            </a:r>
          </a:p>
          <a:p>
            <a:pPr algn="just"/>
            <a:endParaRPr lang="en-US" sz="1200" dirty="0" smtClean="0"/>
          </a:p>
          <a:p>
            <a:pPr algn="just"/>
            <a:endParaRPr lang="en-US" sz="1200" dirty="0" smtClean="0"/>
          </a:p>
          <a:p>
            <a:pPr algn="just"/>
            <a:endParaRPr lang="en-US" sz="1200" dirty="0" smtClean="0"/>
          </a:p>
          <a:p>
            <a:pPr algn="just"/>
            <a:endParaRPr lang="en-US" sz="1200" dirty="0" smtClean="0"/>
          </a:p>
          <a:p>
            <a:pPr algn="just"/>
            <a:endParaRPr lang="en-US" sz="1200" dirty="0" smtClean="0"/>
          </a:p>
          <a:p>
            <a:pPr algn="just"/>
            <a:endParaRPr lang="en-US" sz="1200" dirty="0" smtClean="0"/>
          </a:p>
          <a:p>
            <a:pPr algn="just"/>
            <a:endParaRPr lang="en-US" sz="1200" dirty="0" smtClean="0"/>
          </a:p>
          <a:p>
            <a:pPr algn="just"/>
            <a:endParaRPr lang="en-US" sz="1200" b="1" dirty="0" smtClean="0"/>
          </a:p>
          <a:p>
            <a:pPr algn="just"/>
            <a:r>
              <a:rPr lang="en-US" sz="1200" b="1" dirty="0" smtClean="0"/>
              <a:t>3D Animation: </a:t>
            </a:r>
            <a:r>
              <a:rPr lang="en-US" sz="1200" dirty="0" smtClean="0"/>
              <a:t>is digitally modeled and manipulated by an animator. The animator usually starts by creating a 3D polygon mesh to manipulate.</a:t>
            </a:r>
          </a:p>
          <a:p>
            <a:pPr algn="just"/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500181"/>
            <a:ext cx="2214578" cy="156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5" y="3591269"/>
            <a:ext cx="2428892" cy="148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sp>
        <p:nvSpPr>
          <p:cNvPr id="7" name="Google Shape;54;p13"/>
          <p:cNvSpPr txBox="1">
            <a:spLocks noGrp="1"/>
          </p:cNvSpPr>
          <p:nvPr>
            <p:ph type="title"/>
          </p:nvPr>
        </p:nvSpPr>
        <p:spPr>
          <a:xfrm>
            <a:off x="2071670" y="142858"/>
            <a:ext cx="6786610" cy="5000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US" sz="2800" b="1" smtClean="0">
                <a:solidFill>
                  <a:schemeClr val="bg1">
                    <a:lumMod val="50000"/>
                  </a:schemeClr>
                </a:solidFill>
              </a:rPr>
              <a:t>2D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Animation vs. 3D Animation: tools</a:t>
            </a:r>
          </a:p>
        </p:txBody>
      </p:sp>
      <p:sp>
        <p:nvSpPr>
          <p:cNvPr id="28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000114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US" sz="1200" b="1" dirty="0" smtClean="0"/>
              <a:t>2D Animation tools examples:</a:t>
            </a:r>
          </a:p>
          <a:p>
            <a:pPr lvl="1" algn="just"/>
            <a:r>
              <a:rPr lang="en-US" sz="1200" dirty="0" err="1" smtClean="0"/>
              <a:t>Synfig</a:t>
            </a:r>
            <a:endParaRPr lang="en-US" sz="1200" dirty="0" smtClean="0"/>
          </a:p>
          <a:p>
            <a:pPr lvl="1" algn="just"/>
            <a:r>
              <a:rPr lang="en-US" sz="1200" dirty="0" err="1" smtClean="0"/>
              <a:t>Toon</a:t>
            </a:r>
            <a:r>
              <a:rPr lang="en-US" sz="1200" dirty="0" smtClean="0"/>
              <a:t> Boom Studio</a:t>
            </a:r>
          </a:p>
          <a:p>
            <a:pPr lvl="1" algn="just"/>
            <a:r>
              <a:rPr lang="en-US" sz="1200" dirty="0" smtClean="0"/>
              <a:t>Adobe Flash </a:t>
            </a:r>
          </a:p>
          <a:p>
            <a:pPr lvl="1" algn="just"/>
            <a:r>
              <a:rPr lang="en-US" sz="1200" dirty="0" err="1" smtClean="0"/>
              <a:t>Creatoon</a:t>
            </a:r>
            <a:endParaRPr lang="en-US" sz="1200" dirty="0" smtClean="0"/>
          </a:p>
          <a:p>
            <a:pPr lvl="1" algn="just"/>
            <a:r>
              <a:rPr lang="en-US" sz="1200" dirty="0" smtClean="0"/>
              <a:t>Pencil</a:t>
            </a:r>
          </a:p>
          <a:p>
            <a:pPr algn="just"/>
            <a:endParaRPr lang="en-US" sz="1200" dirty="0" smtClean="0"/>
          </a:p>
          <a:p>
            <a:pPr algn="just"/>
            <a:r>
              <a:rPr lang="en-US" sz="1200" b="1" dirty="0" smtClean="0"/>
              <a:t>3D Animation tools examples :</a:t>
            </a:r>
            <a:endParaRPr lang="en-US" sz="1200" dirty="0" smtClean="0"/>
          </a:p>
          <a:p>
            <a:pPr lvl="1" algn="just"/>
            <a:r>
              <a:rPr lang="en-US" sz="1200" dirty="0" smtClean="0"/>
              <a:t>3ds Max</a:t>
            </a:r>
          </a:p>
          <a:p>
            <a:pPr lvl="1" algn="just"/>
            <a:r>
              <a:rPr lang="en-US" sz="1200" dirty="0" smtClean="0"/>
              <a:t>Maya</a:t>
            </a:r>
          </a:p>
          <a:p>
            <a:pPr lvl="1" algn="just"/>
            <a:r>
              <a:rPr lang="en-US" sz="1200" dirty="0" err="1" smtClean="0"/>
              <a:t>Motionbuilder</a:t>
            </a:r>
            <a:endParaRPr lang="en-US" sz="1200" dirty="0" smtClean="0"/>
          </a:p>
          <a:p>
            <a:pPr lvl="1" algn="just"/>
            <a:r>
              <a:rPr lang="en-US" sz="1200" dirty="0" smtClean="0"/>
              <a:t>Blender</a:t>
            </a:r>
          </a:p>
          <a:p>
            <a:pPr lvl="1" algn="just"/>
            <a:r>
              <a:rPr lang="en-US" sz="1200" dirty="0" smtClean="0"/>
              <a:t>Cinema 4D</a:t>
            </a:r>
          </a:p>
          <a:p>
            <a:pPr algn="just"/>
            <a:endParaRPr lang="en-US" sz="1200" dirty="0" smtClean="0"/>
          </a:p>
          <a:p>
            <a:pPr algn="just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b="1" dirty="0" smtClean="0"/>
              <a:t>Defining 3D modeling</a:t>
            </a:r>
            <a:br>
              <a:rPr lang="en-US" sz="2800" b="1" dirty="0" smtClean="0"/>
            </a:br>
            <a:endParaRPr lang="en-US" sz="2800" b="1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928676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81000">
              <a:buSzPts val="2400"/>
            </a:pPr>
            <a:r>
              <a:rPr lang="en-US" sz="1200" b="1" dirty="0" smtClean="0"/>
              <a:t>3D modeling definition: </a:t>
            </a:r>
            <a:r>
              <a:rPr lang="en-US" sz="1200" dirty="0" smtClean="0"/>
              <a:t>3D modeling is the process of creating a 3D representation of any surface or object by manipulating polygons, edges, and vertices in simulated 3D space. 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720447"/>
            <a:ext cx="3929090" cy="288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i="1" dirty="0" smtClean="0"/>
              <a:t>Defining </a:t>
            </a:r>
            <a:r>
              <a:rPr lang="en-US" dirty="0" smtClean="0"/>
              <a:t>object and surface </a:t>
            </a:r>
            <a:r>
              <a:rPr lang="en-US" i="1" dirty="0" smtClean="0"/>
              <a:t/>
            </a:r>
            <a:br>
              <a:rPr lang="en-US" i="1" dirty="0" smtClean="0"/>
            </a:b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928676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81000">
              <a:buSzPts val="2400"/>
            </a:pPr>
            <a:r>
              <a:rPr lang="en-US" sz="1200" b="1" dirty="0" smtClean="0"/>
              <a:t>Object</a:t>
            </a:r>
            <a:r>
              <a:rPr lang="en-US" sz="1200" dirty="0" smtClean="0"/>
              <a:t> </a:t>
            </a:r>
            <a:r>
              <a:rPr lang="en-US" sz="1200" b="1" dirty="0" smtClean="0"/>
              <a:t>: </a:t>
            </a:r>
            <a:r>
              <a:rPr lang="en-US" sz="1200" dirty="0" smtClean="0"/>
              <a:t>In computer graphics, an object refers to an item within a graphic. </a:t>
            </a:r>
          </a:p>
          <a:p>
            <a:pPr lvl="0" indent="-381000">
              <a:buSzPts val="2400"/>
            </a:pPr>
            <a:endParaRPr lang="en-US" sz="1200" dirty="0" smtClean="0"/>
          </a:p>
          <a:p>
            <a:pPr indent="-381000">
              <a:buSzPts val="2400"/>
            </a:pPr>
            <a:r>
              <a:rPr lang="en-US" sz="1200" b="1" dirty="0" smtClean="0"/>
              <a:t>Surface: </a:t>
            </a:r>
            <a:r>
              <a:rPr lang="en-US" sz="1200" dirty="0" smtClean="0"/>
              <a:t>It is the portion or region of the object that can first be perceived by an observer using the senses of sight and touch.</a:t>
            </a:r>
          </a:p>
          <a:p>
            <a:pPr lvl="0" indent="-381000">
              <a:buSzPts val="2400"/>
            </a:pPr>
            <a:endParaRPr lang="en-US" sz="1200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1928808"/>
            <a:ext cx="3000396" cy="290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i="1" dirty="0" smtClean="0"/>
              <a:t>Defining </a:t>
            </a:r>
            <a:r>
              <a:rPr lang="en-US" dirty="0" smtClean="0"/>
              <a:t>polygons </a:t>
            </a:r>
            <a:r>
              <a:rPr lang="en-US" i="1" dirty="0" smtClean="0"/>
              <a:t/>
            </a:r>
            <a:br>
              <a:rPr lang="en-US" i="1" dirty="0" smtClean="0"/>
            </a:b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81000">
              <a:buSzPts val="2400"/>
            </a:pPr>
            <a:r>
              <a:rPr lang="en-US" sz="1200" b="1" dirty="0" smtClean="0"/>
              <a:t>Polygons  definition: </a:t>
            </a:r>
            <a:r>
              <a:rPr lang="en-US" sz="1200" dirty="0" smtClean="0"/>
              <a:t>A polygon is a closed plane figure made up of 3 or more line segments.</a:t>
            </a:r>
          </a:p>
          <a:p>
            <a:pPr lvl="0" indent="-381000">
              <a:buSzPts val="2400"/>
            </a:pPr>
            <a:r>
              <a:rPr lang="en-US" sz="1200" b="1" dirty="0" smtClean="0"/>
              <a:t>Examples: </a:t>
            </a:r>
            <a:r>
              <a:rPr lang="en-US" sz="1200" dirty="0" smtClean="0"/>
              <a:t>Triangles, quadrilaterals, pentagons, and hexagons are all examples of polygons.. 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1785932"/>
            <a:ext cx="54864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i="1" dirty="0" smtClean="0"/>
              <a:t>Defining Edges </a:t>
            </a:r>
            <a:br>
              <a:rPr lang="en-US" i="1" dirty="0" smtClean="0"/>
            </a:br>
            <a:endParaRPr lang="en-US" i="1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81000">
              <a:buSzPts val="2400"/>
            </a:pPr>
            <a:r>
              <a:rPr lang="en-US" sz="1200" b="1" dirty="0" smtClean="0"/>
              <a:t>Edges definition: </a:t>
            </a:r>
            <a:r>
              <a:rPr lang="en-US" sz="1200" dirty="0" smtClean="0"/>
              <a:t>For a polygon: A line segment on the boundary joining one vertex (corner point) to another.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643056"/>
            <a:ext cx="14573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1643056"/>
            <a:ext cx="206692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i="1" dirty="0" smtClean="0"/>
              <a:t>Defining </a:t>
            </a:r>
            <a:r>
              <a:rPr lang="en-US" dirty="0" smtClean="0"/>
              <a:t>vertices 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i="1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643174" y="785800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81000">
              <a:buSzPts val="2400"/>
            </a:pPr>
            <a:r>
              <a:rPr lang="en-US" sz="1200" b="1" dirty="0" smtClean="0"/>
              <a:t>Vertices </a:t>
            </a:r>
            <a:r>
              <a:rPr lang="en-US" sz="1200" dirty="0" smtClean="0"/>
              <a:t> </a:t>
            </a:r>
            <a:r>
              <a:rPr lang="en-US" sz="1200" b="1" dirty="0" smtClean="0"/>
              <a:t>definition: </a:t>
            </a:r>
            <a:r>
              <a:rPr lang="en-US" sz="1200" dirty="0" smtClean="0"/>
              <a:t>A vertex is a corner. </a:t>
            </a:r>
          </a:p>
          <a:p>
            <a:pPr lvl="0" indent="-381000">
              <a:buSzPts val="2400"/>
            </a:pPr>
            <a:r>
              <a:rPr lang="en-US" sz="1200" b="1" dirty="0" smtClean="0"/>
              <a:t>An edge </a:t>
            </a:r>
            <a:r>
              <a:rPr lang="en-US" sz="1200" dirty="0" smtClean="0"/>
              <a:t>is a line segment between faces. </a:t>
            </a:r>
          </a:p>
          <a:p>
            <a:pPr lvl="0" indent="-381000">
              <a:buSzPts val="2400"/>
            </a:pPr>
            <a:r>
              <a:rPr lang="en-US" sz="1200" b="1" dirty="0" smtClean="0"/>
              <a:t>A face </a:t>
            </a:r>
            <a:r>
              <a:rPr lang="en-US" sz="1200" dirty="0" smtClean="0"/>
              <a:t>is a single flat surface.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1571618"/>
            <a:ext cx="23241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12" y="1857370"/>
            <a:ext cx="23145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3108" y="3488264"/>
            <a:ext cx="2286016" cy="165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84837" y="3487496"/>
            <a:ext cx="2301741" cy="165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48" y="3500444"/>
            <a:ext cx="2285984" cy="164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i="1" dirty="0" smtClean="0"/>
              <a:t>Defining 3D animation </a:t>
            </a:r>
            <a:br>
              <a:rPr lang="en-US" i="1" dirty="0" smtClean="0"/>
            </a:br>
            <a:endParaRPr lang="en-US" i="1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333125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81000">
              <a:buSzPts val="2400"/>
            </a:pPr>
            <a:r>
              <a:rPr lang="en-US" sz="1200" b="1" dirty="0" smtClean="0"/>
              <a:t>3D animation</a:t>
            </a:r>
            <a:r>
              <a:rPr lang="ar-EG" sz="1200" b="1" dirty="0" smtClean="0"/>
              <a:t> </a:t>
            </a:r>
            <a:r>
              <a:rPr lang="en-US" sz="1200" b="1" dirty="0" smtClean="0"/>
              <a:t> definition: </a:t>
            </a:r>
            <a:r>
              <a:rPr lang="en-US" sz="1200" dirty="0" smtClean="0"/>
              <a:t>Animating objects that appear in a three-dimensional space. </a:t>
            </a:r>
          </a:p>
          <a:p>
            <a:pPr lvl="0" indent="-381000">
              <a:buSzPts val="2400"/>
            </a:pPr>
            <a:endParaRPr lang="en-US" sz="1200" dirty="0" smtClean="0"/>
          </a:p>
          <a:p>
            <a:pPr algn="just"/>
            <a:r>
              <a:rPr lang="en-US" sz="1200" i="1" dirty="0" smtClean="0"/>
              <a:t>3D animation, </a:t>
            </a:r>
            <a:r>
              <a:rPr lang="en-US" sz="1200" dirty="0" smtClean="0"/>
              <a:t>which falls into the larger field of 3D </a:t>
            </a:r>
            <a:r>
              <a:rPr lang="en-US" sz="1200" i="1" dirty="0" smtClean="0">
                <a:solidFill>
                  <a:srgbClr val="0070C0"/>
                </a:solidFill>
              </a:rPr>
              <a:t>computer graphics</a:t>
            </a:r>
            <a:r>
              <a:rPr lang="en-US" sz="1200" i="1" dirty="0" smtClean="0"/>
              <a:t>, is a </a:t>
            </a:r>
            <a:r>
              <a:rPr lang="en-US" sz="1200" dirty="0" smtClean="0"/>
              <a:t>general term describing an entire industry that utilizes 3D animation computer software and hardware in many types of productions.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2660083"/>
            <a:ext cx="3115044" cy="212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b="1" dirty="0" smtClean="0"/>
              <a:t>3D animation industries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571736" y="1333125"/>
            <a:ext cx="6143667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81000">
              <a:buSzPts val="2400"/>
            </a:pPr>
            <a:r>
              <a:rPr lang="en-US" sz="1200" b="1" dirty="0" smtClean="0"/>
              <a:t>3D animation is used in three primary industries:</a:t>
            </a:r>
          </a:p>
          <a:p>
            <a:pPr lvl="1"/>
            <a:r>
              <a:rPr lang="en-US" sz="1200" dirty="0" smtClean="0"/>
              <a:t>Entertainment</a:t>
            </a:r>
          </a:p>
          <a:p>
            <a:pPr lvl="1"/>
            <a:r>
              <a:rPr lang="en-US" sz="1200" dirty="0" smtClean="0"/>
              <a:t>Scientific</a:t>
            </a:r>
          </a:p>
          <a:p>
            <a:pPr lvl="1"/>
            <a:r>
              <a:rPr lang="en-US" sz="1200" dirty="0" smtClean="0"/>
              <a:t>Other</a:t>
            </a:r>
            <a:endParaRPr lang="en-US" sz="1200" b="1" dirty="0" smtClean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7" name="Footer Placeholder 4"/>
          <p:cNvSpPr txBox="1">
            <a:spLocks/>
          </p:cNvSpPr>
          <p:nvPr/>
        </p:nvSpPr>
        <p:spPr bwMode="auto">
          <a:xfrm>
            <a:off x="2357422" y="4857766"/>
            <a:ext cx="5429288" cy="21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Adapted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</a:t>
            </a:r>
            <a:r>
              <a:rPr lang="en-US" sz="1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Andy </a:t>
            </a:r>
            <a:r>
              <a:rPr lang="en-US" sz="1000" dirty="0" err="1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Beane</a:t>
            </a:r>
            <a:r>
              <a:rPr lang="en-US" sz="1000" dirty="0" smtClean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3D animation essentials 2012 by John Wiley &amp; Sons, Inc., </a:t>
            </a:r>
            <a:endParaRPr lang="en-US" sz="10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1538</Words>
  <PresentationFormat>On-screen Show (16:9)</PresentationFormat>
  <Paragraphs>226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Kalam</vt:lpstr>
      <vt:lpstr>Merriweather</vt:lpstr>
      <vt:lpstr>Woodville template</vt:lpstr>
      <vt:lpstr>Lecture 1 3D Modeling and Animation Assoc.Prof.Dr. Hossam Mahmoud Moftah Associate professor – Faculty of computers and artificial intelligence– Beni-Suef University</vt:lpstr>
      <vt:lpstr>Chapter 1 3D Animation Overview</vt:lpstr>
      <vt:lpstr>Defining 3D modeling </vt:lpstr>
      <vt:lpstr>Defining object and surface  </vt:lpstr>
      <vt:lpstr>Defining polygons  </vt:lpstr>
      <vt:lpstr>Defining Edges  </vt:lpstr>
      <vt:lpstr>Defining vertices  </vt:lpstr>
      <vt:lpstr>Defining 3D animation  </vt:lpstr>
      <vt:lpstr>3D animation industries</vt:lpstr>
      <vt:lpstr>Entertainment</vt:lpstr>
      <vt:lpstr>Film</vt:lpstr>
      <vt:lpstr>Film</vt:lpstr>
      <vt:lpstr>Fully animated Films</vt:lpstr>
      <vt:lpstr>Fully animated Films</vt:lpstr>
      <vt:lpstr>Visual effects films</vt:lpstr>
      <vt:lpstr>Television</vt:lpstr>
      <vt:lpstr>Video games</vt:lpstr>
      <vt:lpstr>Advertising</vt:lpstr>
      <vt:lpstr>Scientific</vt:lpstr>
      <vt:lpstr>Medicine</vt:lpstr>
      <vt:lpstr>law</vt:lpstr>
      <vt:lpstr>Architecture</vt:lpstr>
      <vt:lpstr>Product Visualization</vt:lpstr>
      <vt:lpstr>Other</vt:lpstr>
      <vt:lpstr>The History of 3D Animation</vt:lpstr>
      <vt:lpstr>The History of 3D Animation</vt:lpstr>
      <vt:lpstr>2D Animation vs. 3D Animation: definition </vt:lpstr>
      <vt:lpstr>2D Animation vs. 3D Animation: tools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and Animation Dr. Hossam Mahmoud Moftah Assistant professor – Faculty of computers and artificial intelligence– Beni-Suef University</dc:title>
  <cp:lastModifiedBy>حسام</cp:lastModifiedBy>
  <cp:revision>148</cp:revision>
  <dcterms:modified xsi:type="dcterms:W3CDTF">2020-11-02T19:14:48Z</dcterms:modified>
</cp:coreProperties>
</file>